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3"/>
  </p:notesMasterIdLst>
  <p:handoutMasterIdLst>
    <p:handoutMasterId r:id="rId34"/>
  </p:handoutMasterIdLst>
  <p:sldIdLst>
    <p:sldId id="594" r:id="rId2"/>
    <p:sldId id="602" r:id="rId3"/>
    <p:sldId id="633" r:id="rId4"/>
    <p:sldId id="635" r:id="rId5"/>
    <p:sldId id="634" r:id="rId6"/>
    <p:sldId id="636" r:id="rId7"/>
    <p:sldId id="637" r:id="rId8"/>
    <p:sldId id="644" r:id="rId9"/>
    <p:sldId id="639" r:id="rId10"/>
    <p:sldId id="640" r:id="rId11"/>
    <p:sldId id="641" r:id="rId12"/>
    <p:sldId id="643" r:id="rId13"/>
    <p:sldId id="648" r:id="rId14"/>
    <p:sldId id="619" r:id="rId15"/>
    <p:sldId id="606" r:id="rId16"/>
    <p:sldId id="576" r:id="rId17"/>
    <p:sldId id="649" r:id="rId18"/>
    <p:sldId id="613" r:id="rId19"/>
    <p:sldId id="651" r:id="rId20"/>
    <p:sldId id="645" r:id="rId21"/>
    <p:sldId id="647" r:id="rId22"/>
    <p:sldId id="650" r:id="rId23"/>
    <p:sldId id="631" r:id="rId24"/>
    <p:sldId id="632" r:id="rId25"/>
    <p:sldId id="622" r:id="rId26"/>
    <p:sldId id="623" r:id="rId27"/>
    <p:sldId id="585" r:id="rId28"/>
    <p:sldId id="615" r:id="rId29"/>
    <p:sldId id="569" r:id="rId30"/>
    <p:sldId id="614" r:id="rId31"/>
    <p:sldId id="618" r:id="rId32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scaleToFitPaper="1" frameSlides="1"/>
  <p:clrMru>
    <a:srgbClr val="164984"/>
    <a:srgbClr val="295386"/>
    <a:srgbClr val="6BC7EB"/>
    <a:srgbClr val="2B4F8B"/>
    <a:srgbClr val="0D6499"/>
    <a:srgbClr val="5C4BFB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7" autoAdjust="0"/>
    <p:restoredTop sz="93567" autoAdjust="0"/>
  </p:normalViewPr>
  <p:slideViewPr>
    <p:cSldViewPr snapToGrid="0">
      <p:cViewPr varScale="1">
        <p:scale>
          <a:sx n="126" d="100"/>
          <a:sy n="126" d="100"/>
        </p:scale>
        <p:origin x="1456" y="504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92" d="100"/>
        <a:sy n="92" d="100"/>
      </p:scale>
      <p:origin x="0" y="6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E35C6-EE95-A34B-AE25-91EA5D49E064}" type="datetimeFigureOut">
              <a:rPr lang="en-US" smtClean="0"/>
              <a:t>2/20/25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9A099-957A-C240-A5BF-4AEDC2E5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54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7A238-FD51-3147-B058-F07833493EB4}" type="datetimeFigureOut">
              <a:rPr lang="en-US" smtClean="0"/>
              <a:t>2/20/25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A43DF-765F-2F4C-9E2A-942F069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2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98000-5BA1-7741-1D02-EF524E432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CF30BD-C0A7-184F-2F9E-F04C203F4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BE0DB-DB48-119B-EBEC-72722F011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EE475-A6F0-68B9-9DBC-357AB200F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43DF-765F-2F4C-9E2A-942F069C08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1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4F7BD-313C-F045-D3E5-4A8C0B28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709B7-6951-396D-013E-2A933ABF3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BE73EA-2DAF-B834-A9EB-E6F823D54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410B0-AFDC-39D3-E6E9-BBDC56834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43DF-765F-2F4C-9E2A-942F069C08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4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46CC9-B6AD-2389-A0B2-A4A3BF740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12868-F9E9-7B65-0A65-9CD45A4C5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5D1C5F-314F-456F-6BA7-CF7EF2E57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85813-F717-5E81-389F-0FA08D285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43DF-765F-2F4C-9E2A-942F069C08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03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51486-ED5E-51E0-F757-46C757BD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A9539-DB80-4992-F0BE-DF9C38228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469103-8325-F7C8-6C6C-A0EEBF0ED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ED1F2-2C95-F17B-7657-3321D9A60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43DF-765F-2F4C-9E2A-942F069C08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12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78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44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500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200995" y="-1328393"/>
            <a:ext cx="12593989" cy="83064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2416969" y="4723805"/>
            <a:ext cx="7358063" cy="1000126"/>
          </a:xfrm>
          <a:prstGeom prst="rect">
            <a:avLst/>
          </a:prstGeom>
        </p:spPr>
        <p:txBody>
          <a:bodyPr anchor="b"/>
          <a:lstStyle>
            <a:lvl1pPr algn="ctr">
              <a:defRPr sz="5600">
                <a:solidFill>
                  <a:srgbClr val="2B4F8B"/>
                </a:solidFill>
                <a:latin typeface="+mj-lt"/>
                <a:ea typeface="+mj-ea"/>
                <a:cs typeface="+mj-cs"/>
                <a:sym typeface="Montserrat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5732859"/>
            <a:ext cx="7358063" cy="79474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2111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9EC509B-EE25-B409-353E-CC7279323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468B9A-47B0-733D-3CE6-05DC6E582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456" r="21456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4F4A03-E31A-D65E-D598-8C2521352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ue and black circle&#10;&#10;Description automatically generated">
            <a:extLst>
              <a:ext uri="{FF2B5EF4-FFF2-40B4-BE49-F238E27FC236}">
                <a16:creationId xmlns:a16="http://schemas.microsoft.com/office/drawing/2014/main" id="{3EF0ADEB-183C-81AC-3199-4B165FF79E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0"/>
          </a:blip>
          <a:srcRect t="53305"/>
          <a:stretch/>
        </p:blipFill>
        <p:spPr>
          <a:xfrm>
            <a:off x="1336809" y="-2"/>
            <a:ext cx="9518382" cy="4444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83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69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93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96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93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95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17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58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A17D-71A7-4A1A-94C3-26F0F6F156EB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70377-3554-4DE2-BAE1-12D57887EF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986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3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2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6D69FF-4E01-9752-4832-2F9CE67B66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" r="3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5B4403-AA77-7C56-0CE8-8A93D77B0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4193" y="662846"/>
            <a:ext cx="5754687" cy="4081874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the promise of prosperity and opportunity still alive?</a:t>
            </a:r>
          </a:p>
        </p:txBody>
      </p:sp>
    </p:spTree>
    <p:extLst>
      <p:ext uri="{BB962C8B-B14F-4D97-AF65-F5344CB8AC3E}">
        <p14:creationId xmlns:p14="http://schemas.microsoft.com/office/powerpoint/2010/main" val="22665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87A56-D9BB-48C5-18C8-179EE3ED7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8C49E4A-E27B-4541-E976-1BCCE0469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9FBD88-B91B-1554-3F09-234E6438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65" r="33323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1E950E-0567-4751-F815-9CAA14AA2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812FF9D1-842F-819C-9560-087090D012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7" y="749808"/>
            <a:ext cx="7632193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Unlimited Earning Potential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A Business that Pays Your Over &amp; Over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D33C0FF8-881A-6AB7-F1B1-88194962B6F0}"/>
              </a:ext>
            </a:extLst>
          </p:cNvPr>
          <p:cNvSpPr txBox="1">
            <a:spLocks/>
          </p:cNvSpPr>
          <p:nvPr/>
        </p:nvSpPr>
        <p:spPr>
          <a:xfrm>
            <a:off x="532713" y="1953856"/>
            <a:ext cx="6071287" cy="438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Your income isn’t capped by a salary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Your success is based on effort – you control your destiny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Scalability – Build a team, create leverage, and multiply your impact and your income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No job insecurity – You’re not dependent on a boss, corporation or the economy</a:t>
            </a:r>
          </a:p>
        </p:txBody>
      </p:sp>
    </p:spTree>
    <p:extLst>
      <p:ext uri="{BB962C8B-B14F-4D97-AF65-F5344CB8AC3E}">
        <p14:creationId xmlns:p14="http://schemas.microsoft.com/office/powerpoint/2010/main" val="5293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2910C-4B96-E336-0AA7-1A6812654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1D29AF-858C-9A27-0FB9-128913825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B7A10-6EBE-F34B-F0D9-07AED3BED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52" r="1640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DF5499-FDDE-2A29-D5D2-B662D37BF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7E27BEAA-6509-CA0F-7E33-73E380F81A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749808"/>
            <a:ext cx="5521452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Proven Systems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&amp; Mentorship for Success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50B19339-08C4-4927-DEB9-FF28FC9CDFAA}"/>
              </a:ext>
            </a:extLst>
          </p:cNvPr>
          <p:cNvSpPr txBox="1">
            <a:spLocks/>
          </p:cNvSpPr>
          <p:nvPr/>
        </p:nvSpPr>
        <p:spPr>
          <a:xfrm>
            <a:off x="532713" y="1953856"/>
            <a:ext cx="6249087" cy="438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You’re in business for yourself, but not by yourself – you get a proven roadmap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Personal growth = financial growth – Network marketing is built on leadership development, mindset shifts and personal empowerment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Community &amp; mentorship – Surround yourself with successful people who lift you up and help you grow</a:t>
            </a:r>
          </a:p>
        </p:txBody>
      </p:sp>
    </p:spTree>
    <p:extLst>
      <p:ext uri="{BB962C8B-B14F-4D97-AF65-F5344CB8AC3E}">
        <p14:creationId xmlns:p14="http://schemas.microsoft.com/office/powerpoint/2010/main" val="39402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14691-3CB1-82CD-BA5F-26AB4823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51EDA5-3181-4968-8DF0-CE9642664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36D13-4C73-9865-9FC7-FA80F0266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46" r="16146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1F259D-7DBC-EA5C-9167-AEBC8AC72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9FB205F3-5965-F4E1-2339-95545B9330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749808"/>
            <a:ext cx="7286752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Build Generational Wealth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&amp; Legacy Income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1D027D23-128C-22DD-B785-ACB8E41959BB}"/>
              </a:ext>
            </a:extLst>
          </p:cNvPr>
          <p:cNvSpPr txBox="1">
            <a:spLocks/>
          </p:cNvSpPr>
          <p:nvPr/>
        </p:nvSpPr>
        <p:spPr>
          <a:xfrm>
            <a:off x="532713" y="1953856"/>
            <a:ext cx="6894247" cy="438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Earn money long after the initial work is done, like royalties on a best-selling book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Passive income can be willed to your family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Create financial independence for future generations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Leave a lasting impact by helping others break free from financial struggle while building a legacy of wealth and contribution</a:t>
            </a:r>
          </a:p>
        </p:txBody>
      </p:sp>
    </p:spTree>
    <p:extLst>
      <p:ext uri="{BB962C8B-B14F-4D97-AF65-F5344CB8AC3E}">
        <p14:creationId xmlns:p14="http://schemas.microsoft.com/office/powerpoint/2010/main" val="231300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C00C5-A2E5-85DA-AAB6-9A42F88F7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E81BC-001C-35E9-32F5-76719208E0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28" b="2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9150997-D204-F796-07A5-749D5A366602}"/>
              </a:ext>
            </a:extLst>
          </p:cNvPr>
          <p:cNvSpPr txBox="1">
            <a:spLocks/>
          </p:cNvSpPr>
          <p:nvPr/>
        </p:nvSpPr>
        <p:spPr>
          <a:xfrm>
            <a:off x="588475" y="308164"/>
            <a:ext cx="5189587" cy="2680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Who are you going to partner with?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8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8DA08C49-4A15-7473-6ED0-DF3BF707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D12BF5-07E5-75AA-545E-D97F373FA105}"/>
              </a:ext>
            </a:extLst>
          </p:cNvPr>
          <p:cNvSpPr txBox="1">
            <a:spLocks/>
          </p:cNvSpPr>
          <p:nvPr/>
        </p:nvSpPr>
        <p:spPr>
          <a:xfrm>
            <a:off x="588475" y="308165"/>
            <a:ext cx="5189587" cy="1431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Meet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LifeWave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LifeWave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Est. 2004</a:t>
            </a:r>
          </a:p>
        </p:txBody>
      </p:sp>
    </p:spTree>
    <p:extLst>
      <p:ext uri="{BB962C8B-B14F-4D97-AF65-F5344CB8AC3E}">
        <p14:creationId xmlns:p14="http://schemas.microsoft.com/office/powerpoint/2010/main" val="4287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A2647-B7DA-C9D4-C4F6-409DDB45A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F095CF-FC66-0A25-4E6A-98F74E06A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E3C27-CCB7-3C58-F53C-029B6CC9E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5" r="16135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C4D6D7-052F-7852-6B53-674057E61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E427B4-746F-A498-C425-2203995EE6D9}"/>
              </a:ext>
            </a:extLst>
          </p:cNvPr>
          <p:cNvSpPr txBox="1">
            <a:spLocks/>
          </p:cNvSpPr>
          <p:nvPr/>
        </p:nvSpPr>
        <p:spPr>
          <a:xfrm>
            <a:off x="384048" y="566929"/>
            <a:ext cx="7781158" cy="118459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r" defTabSz="457189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7700" b="1" dirty="0">
                <a:solidFill>
                  <a:srgbClr val="002060"/>
                </a:solidFill>
              </a:rPr>
              <a:t>Who is Lifewave?</a:t>
            </a:r>
          </a:p>
          <a:p>
            <a:pPr algn="l"/>
            <a:r>
              <a:rPr lang="en-US" sz="5100" b="1" cap="none" dirty="0">
                <a:solidFill>
                  <a:srgbClr val="002060"/>
                </a:solidFill>
              </a:rPr>
              <a:t>An innovative Health &amp; Technology company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3FC17B-9C14-8042-7AFF-0C1512BD06B4}"/>
              </a:ext>
            </a:extLst>
          </p:cNvPr>
          <p:cNvSpPr txBox="1"/>
          <p:nvPr/>
        </p:nvSpPr>
        <p:spPr>
          <a:xfrm>
            <a:off x="596525" y="1911895"/>
            <a:ext cx="832853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Founded in 2004 by David Schmidt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24+ Years of Anti-Aging &amp; Regenerative Science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Most exclusive technology and NO competition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Debt-free company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Global distribution in over 80 countries and growing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Vertically integrated from manufacturing to the end consumer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Most generous compensation plan in the direct sales industry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Fastest growing direct sales company in the world</a:t>
            </a:r>
            <a:br>
              <a:rPr lang="en-US" sz="2400" dirty="0">
                <a:solidFill>
                  <a:srgbClr val="164984"/>
                </a:solidFill>
                <a:cs typeface="Calibri"/>
              </a:rPr>
            </a:br>
            <a:r>
              <a:rPr lang="en-US" sz="2400" dirty="0">
                <a:solidFill>
                  <a:srgbClr val="164984"/>
                </a:solidFill>
                <a:cs typeface="Calibri"/>
              </a:rPr>
              <a:t>with over 3,000% growth in the past 6 years</a:t>
            </a:r>
          </a:p>
        </p:txBody>
      </p:sp>
    </p:spTree>
    <p:extLst>
      <p:ext uri="{BB962C8B-B14F-4D97-AF65-F5344CB8AC3E}">
        <p14:creationId xmlns:p14="http://schemas.microsoft.com/office/powerpoint/2010/main" val="9939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2785C40D-3E46-85AC-B617-8A4C1E98B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414A9-2E14-B036-FCBA-6DB0E440B6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24" r="14124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9FEE4E-49F7-FE39-C5F4-0AD070ED0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aph with blue bars and a blue arrow&#10;&#10;Description automatically generated">
            <a:extLst>
              <a:ext uri="{FF2B5EF4-FFF2-40B4-BE49-F238E27FC236}">
                <a16:creationId xmlns:a16="http://schemas.microsoft.com/office/drawing/2014/main" id="{5E12A37B-6CC8-7D5B-4A6B-B27C48BB4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073" y="471592"/>
            <a:ext cx="7780345" cy="59148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78ACC2-F4FE-06F9-7761-661E554FD6B0}"/>
              </a:ext>
            </a:extLst>
          </p:cNvPr>
          <p:cNvSpPr txBox="1">
            <a:spLocks/>
          </p:cNvSpPr>
          <p:nvPr/>
        </p:nvSpPr>
        <p:spPr>
          <a:xfrm>
            <a:off x="476518" y="1304565"/>
            <a:ext cx="3042882" cy="424886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457189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b="1" cap="none" dirty="0" err="1">
                <a:solidFill>
                  <a:srgbClr val="002060"/>
                </a:solidFill>
              </a:rPr>
              <a:t>LifeWave</a:t>
            </a:r>
            <a:r>
              <a:rPr lang="en-US" sz="4000" b="1" cap="none" dirty="0">
                <a:solidFill>
                  <a:srgbClr val="002060"/>
                </a:solidFill>
              </a:rPr>
              <a:t> is</a:t>
            </a:r>
            <a:br>
              <a:rPr lang="en-US" sz="4000" b="1" cap="none" dirty="0">
                <a:solidFill>
                  <a:srgbClr val="002060"/>
                </a:solidFill>
              </a:rPr>
            </a:br>
            <a:r>
              <a:rPr lang="en-US" sz="4000" b="1" cap="none" dirty="0">
                <a:solidFill>
                  <a:srgbClr val="002060"/>
                </a:solidFill>
              </a:rPr>
              <a:t>projected to be a billion dollar company</a:t>
            </a:r>
            <a:br>
              <a:rPr lang="en-US" sz="4000" b="1" cap="none" dirty="0">
                <a:solidFill>
                  <a:srgbClr val="002060"/>
                </a:solidFill>
              </a:rPr>
            </a:br>
            <a:r>
              <a:rPr lang="en-US" sz="4000" b="1" cap="none" dirty="0">
                <a:solidFill>
                  <a:srgbClr val="002060"/>
                </a:solidFill>
              </a:rPr>
              <a:t>this year!</a:t>
            </a:r>
            <a:endParaRPr lang="en-US" sz="4000" b="1" i="1" cap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8F0AF-6B90-CE2F-E9EC-B9AC2112B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D62BC1-77AF-041B-2BB7-5CD9F9C55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1BF45-9BBC-8EF3-1E07-E88016577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7" r="1207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A4E306-010A-3928-4F73-8FA79659E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C91273-F02A-BD17-E895-1288BB16AF59}"/>
              </a:ext>
            </a:extLst>
          </p:cNvPr>
          <p:cNvSpPr txBox="1">
            <a:spLocks/>
          </p:cNvSpPr>
          <p:nvPr/>
        </p:nvSpPr>
        <p:spPr>
          <a:xfrm>
            <a:off x="384048" y="566928"/>
            <a:ext cx="4985974" cy="120032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r" defTabSz="457189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David Schmidt</a:t>
            </a:r>
          </a:p>
          <a:p>
            <a:pPr algn="l"/>
            <a:r>
              <a:rPr lang="en-US" sz="3200" b="1" cap="none" dirty="0">
                <a:solidFill>
                  <a:srgbClr val="002060"/>
                </a:solidFill>
              </a:rPr>
              <a:t>Inventor/Founder &amp; CEO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DB8DE4-04DF-D712-3CDF-B9116F5B4009}"/>
              </a:ext>
            </a:extLst>
          </p:cNvPr>
          <p:cNvSpPr txBox="1"/>
          <p:nvPr/>
        </p:nvSpPr>
        <p:spPr>
          <a:xfrm>
            <a:off x="534837" y="1915064"/>
            <a:ext cx="610750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srgbClr val="164984"/>
                </a:solidFill>
                <a:cs typeface="Calibri"/>
              </a:rPr>
              <a:t>Developed light technology for</a:t>
            </a:r>
            <a:br>
              <a:rPr lang="en-US" sz="2200" dirty="0">
                <a:solidFill>
                  <a:srgbClr val="164984"/>
                </a:solidFill>
                <a:cs typeface="Calibri"/>
              </a:rPr>
            </a:br>
            <a:r>
              <a:rPr lang="en-US" sz="2200" dirty="0">
                <a:solidFill>
                  <a:srgbClr val="164984"/>
                </a:solidFill>
                <a:cs typeface="Calibri"/>
              </a:rPr>
              <a:t>U.S. Navy Seals in 2000 – Energy Enhancer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srgbClr val="164984"/>
                </a:solidFill>
                <a:cs typeface="Calibri"/>
              </a:rPr>
              <a:t>Founded </a:t>
            </a:r>
            <a:r>
              <a:rPr lang="en-US" sz="2200" dirty="0" err="1">
                <a:solidFill>
                  <a:srgbClr val="164984"/>
                </a:solidFill>
                <a:cs typeface="Calibri"/>
              </a:rPr>
              <a:t>LifeWave</a:t>
            </a:r>
            <a:r>
              <a:rPr lang="en-US" sz="2200" dirty="0">
                <a:solidFill>
                  <a:srgbClr val="164984"/>
                </a:solidFill>
                <a:cs typeface="Calibri"/>
              </a:rPr>
              <a:t> in 2004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srgbClr val="164984"/>
                </a:solidFill>
                <a:cs typeface="Calibri"/>
              </a:rPr>
              <a:t>Studied for 10 years with the most renowned stem cell university in the world –</a:t>
            </a:r>
            <a:br>
              <a:rPr lang="en-US" sz="2200" dirty="0">
                <a:solidFill>
                  <a:srgbClr val="164984"/>
                </a:solidFill>
                <a:cs typeface="Calibri"/>
              </a:rPr>
            </a:br>
            <a:r>
              <a:rPr lang="en-US" sz="2200" dirty="0">
                <a:solidFill>
                  <a:srgbClr val="164984"/>
                </a:solidFill>
                <a:cs typeface="Calibri"/>
              </a:rPr>
              <a:t>National University of Ireland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srgbClr val="164984"/>
                </a:solidFill>
                <a:cs typeface="Calibri"/>
              </a:rPr>
              <a:t>Developed a suite of light technology products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srgbClr val="164984"/>
                </a:solidFill>
                <a:cs typeface="Calibri"/>
              </a:rPr>
              <a:t>Over 130 patents &amp; 90 clinical studies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srgbClr val="164984"/>
                </a:solidFill>
                <a:cs typeface="Calibri"/>
              </a:rPr>
              <a:t>Mission focused and partnering with humanitarian organizations, veterans, local communities and disaster relief</a:t>
            </a:r>
          </a:p>
        </p:txBody>
      </p:sp>
    </p:spTree>
    <p:extLst>
      <p:ext uri="{BB962C8B-B14F-4D97-AF65-F5344CB8AC3E}">
        <p14:creationId xmlns:p14="http://schemas.microsoft.com/office/powerpoint/2010/main" val="33106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F2A8-1D01-232A-FF06-09F8E0071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1C32D0-FA9B-DB9C-1BD0-AB06D899DA1D}"/>
              </a:ext>
            </a:extLst>
          </p:cNvPr>
          <p:cNvSpPr txBox="1">
            <a:spLocks/>
          </p:cNvSpPr>
          <p:nvPr/>
        </p:nvSpPr>
        <p:spPr>
          <a:xfrm>
            <a:off x="384048" y="566928"/>
            <a:ext cx="6789484" cy="12951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r" defTabSz="457189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5200" b="1" dirty="0">
                <a:solidFill>
                  <a:srgbClr val="002060"/>
                </a:solidFill>
              </a:rPr>
              <a:t>Our X39 Patches</a:t>
            </a:r>
          </a:p>
          <a:p>
            <a:pPr algn="l"/>
            <a:r>
              <a:rPr lang="en-US" sz="3200" b="1" cap="none" dirty="0">
                <a:solidFill>
                  <a:srgbClr val="002060"/>
                </a:solidFill>
              </a:rPr>
              <a:t>A patented form of phototherapy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57E75-619B-E719-C6CC-F7F1D064C3C8}"/>
              </a:ext>
            </a:extLst>
          </p:cNvPr>
          <p:cNvSpPr txBox="1"/>
          <p:nvPr/>
        </p:nvSpPr>
        <p:spPr>
          <a:xfrm>
            <a:off x="530352" y="2031690"/>
            <a:ext cx="6105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Naturally activates YOUR OWN stem cells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</a:rPr>
              <a:t>Support your body’s innate ability</a:t>
            </a:r>
            <a:br>
              <a:rPr lang="en-US" sz="2400" dirty="0">
                <a:solidFill>
                  <a:srgbClr val="164984"/>
                </a:solidFill>
              </a:rPr>
            </a:br>
            <a:r>
              <a:rPr lang="en-US" sz="2400" dirty="0">
                <a:solidFill>
                  <a:srgbClr val="164984"/>
                </a:solidFill>
              </a:rPr>
              <a:t>to repair and regenerate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No competition, Affordable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Proven, Patented technology</a:t>
            </a:r>
          </a:p>
          <a:p>
            <a:pPr marL="274320" indent="-27432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64984"/>
                </a:solidFill>
              </a:rPr>
              <a:t>Non-invasive &amp; drug-free</a:t>
            </a:r>
          </a:p>
          <a:p>
            <a:pPr marL="274320" indent="-27432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64984"/>
                </a:solidFill>
              </a:rPr>
              <a:t>Easy to use, safe &amp; affordable</a:t>
            </a:r>
            <a:endParaRPr lang="en-US" sz="2400" dirty="0">
              <a:solidFill>
                <a:srgbClr val="164984"/>
              </a:solidFill>
              <a:cs typeface="Calibri"/>
            </a:endParaRP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164984"/>
                </a:solidFill>
                <a:cs typeface="Calibri"/>
              </a:rPr>
              <a:t>All natural, non-invasive – </a:t>
            </a:r>
            <a:r>
              <a:rPr lang="en-US" sz="2400" i="1" dirty="0">
                <a:solidFill>
                  <a:srgbClr val="164984"/>
                </a:solidFill>
                <a:cs typeface="Calibri"/>
              </a:rPr>
              <a:t>just a small patch!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8FDE9-6AF1-6AA5-5718-545BECA0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437" y="1434995"/>
            <a:ext cx="7772400" cy="48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8BD17-EC4B-F1C3-99F9-3F7B784DA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BC7623-76FD-C974-A1C3-4107BA0EA1EF}"/>
              </a:ext>
            </a:extLst>
          </p:cNvPr>
          <p:cNvSpPr txBox="1">
            <a:spLocks/>
          </p:cNvSpPr>
          <p:nvPr/>
        </p:nvSpPr>
        <p:spPr>
          <a:xfrm>
            <a:off x="384047" y="566928"/>
            <a:ext cx="7059941" cy="12951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/>
          </a:bodyPr>
          <a:lstStyle>
            <a:lvl1pPr algn="r" defTabSz="457189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5200" b="1" dirty="0">
                <a:solidFill>
                  <a:srgbClr val="002060"/>
                </a:solidFill>
              </a:rPr>
              <a:t>Exclusive Technology</a:t>
            </a:r>
          </a:p>
          <a:p>
            <a:pPr algn="l"/>
            <a:r>
              <a:rPr lang="en-US" sz="3200" b="1" cap="none" dirty="0">
                <a:solidFill>
                  <a:srgbClr val="002060"/>
                </a:solidFill>
              </a:rPr>
              <a:t>for cellular repair and regeneration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C8AB4-B9F5-4266-2D29-FBA851D2D9A9}"/>
              </a:ext>
            </a:extLst>
          </p:cNvPr>
          <p:cNvSpPr txBox="1"/>
          <p:nvPr/>
        </p:nvSpPr>
        <p:spPr>
          <a:xfrm>
            <a:off x="530352" y="2031690"/>
            <a:ext cx="610545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64984"/>
                </a:solidFill>
                <a:cs typeface="Calibri"/>
              </a:rPr>
              <a:t>Wearable light technology patches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64984"/>
                </a:solidFill>
                <a:cs typeface="Calibri"/>
              </a:rPr>
              <a:t>Mineral powder technology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64984"/>
                </a:solidFill>
                <a:cs typeface="Calibri"/>
              </a:rPr>
              <a:t>Light infused water technology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</a:pPr>
            <a:r>
              <a:rPr lang="en-US" sz="3200" i="1" dirty="0">
                <a:solidFill>
                  <a:srgbClr val="164984"/>
                </a:solidFill>
                <a:cs typeface="Calibri"/>
              </a:rPr>
              <a:t>More technology is already in development!</a:t>
            </a:r>
          </a:p>
        </p:txBody>
      </p:sp>
      <p:pic>
        <p:nvPicPr>
          <p:cNvPr id="6" name="Picture 5" descr="A white containers with blue labels&#10;&#10;AI-generated content may be incorrect.">
            <a:extLst>
              <a:ext uri="{FF2B5EF4-FFF2-40B4-BE49-F238E27FC236}">
                <a16:creationId xmlns:a16="http://schemas.microsoft.com/office/drawing/2014/main" id="{05FF6A32-D279-9A8C-98AE-42D1F6F24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551" y="1735518"/>
            <a:ext cx="57785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7A9B14-4E31-3B59-1F7A-2C2D0E773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FEDDE1-5590-E802-2DCE-B5FCA87CD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389BF-2085-E675-FD3F-2B87A77E0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" r="2480"/>
          <a:stretch/>
        </p:blipFill>
        <p:spPr>
          <a:xfrm>
            <a:off x="2971800" y="-1"/>
            <a:ext cx="977679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92FB39-CFF7-AEC5-AAC7-57875AD19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097E4-709A-F028-C0ED-12EF821001D6}"/>
              </a:ext>
            </a:extLst>
          </p:cNvPr>
          <p:cNvSpPr txBox="1"/>
          <p:nvPr/>
        </p:nvSpPr>
        <p:spPr>
          <a:xfrm>
            <a:off x="474794" y="1580973"/>
            <a:ext cx="3635293" cy="369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R="0" lvl="0" algn="ctr">
              <a:spcBef>
                <a:spcPts val="0"/>
              </a:spcBef>
              <a:spcAft>
                <a:spcPts val="1000"/>
              </a:spcAft>
              <a:defRPr sz="4400" b="1" i="1" kern="100">
                <a:solidFill>
                  <a:srgbClr val="164984"/>
                </a:solidFill>
                <a:cs typeface="Times New Roman" panose="02020603050405020304" pitchFamily="18" charset="0"/>
              </a:defRPr>
            </a:lvl1pPr>
          </a:lstStyle>
          <a:p>
            <a:pPr algn="l" defTabSz="914400">
              <a:spcAft>
                <a:spcPts val="1500"/>
              </a:spcAft>
            </a:pPr>
            <a:r>
              <a:rPr lang="en-US" sz="3900" b="0" i="0" kern="1200" dirty="0">
                <a:cs typeface="+mn-cs"/>
              </a:rPr>
              <a:t>For many, the answer feels like a resounding "No.”</a:t>
            </a:r>
          </a:p>
          <a:p>
            <a:pPr algn="l" defTabSz="914400">
              <a:spcAft>
                <a:spcPts val="1500"/>
              </a:spcAft>
            </a:pPr>
            <a:r>
              <a:rPr lang="en-US" sz="6600" b="0" i="0" kern="1200" dirty="0">
                <a:cs typeface="+mn-cs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9705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66BBC-623E-AA17-98D4-03A67D8C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91201D-EC2C-47B8-6137-EC7F051A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56" r="11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DB6AAB-4444-F3DA-6273-702DF805FD07}"/>
              </a:ext>
            </a:extLst>
          </p:cNvPr>
          <p:cNvSpPr txBox="1">
            <a:spLocks/>
          </p:cNvSpPr>
          <p:nvPr/>
        </p:nvSpPr>
        <p:spPr>
          <a:xfrm>
            <a:off x="588475" y="308164"/>
            <a:ext cx="5189587" cy="2701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 the Health</a:t>
            </a:r>
          </a:p>
          <a:p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Technology</a:t>
            </a:r>
            <a:b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Industry</a:t>
            </a:r>
          </a:p>
        </p:txBody>
      </p:sp>
    </p:spTree>
    <p:extLst>
      <p:ext uri="{BB962C8B-B14F-4D97-AF65-F5344CB8AC3E}">
        <p14:creationId xmlns:p14="http://schemas.microsoft.com/office/powerpoint/2010/main" val="29220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891B0-609B-DB34-B62A-1A03D5BB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8FBBDC7-46BD-0344-12B3-283617EB1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E7FBEE-EFF9-8F42-C036-F0222BB623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91" r="8001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4E66FA-CA70-3836-90A5-B45F975FB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5196891B-F639-46B6-89EE-C6A43AF44AAB}"/>
              </a:ext>
            </a:extLst>
          </p:cNvPr>
          <p:cNvSpPr txBox="1">
            <a:spLocks/>
          </p:cNvSpPr>
          <p:nvPr/>
        </p:nvSpPr>
        <p:spPr>
          <a:xfrm>
            <a:off x="532713" y="457200"/>
            <a:ext cx="7138087" cy="5884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Health and wellness is a perpetual market always in demand – even in tough economic times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People are actively looking for natural, science-backed alternatives to traditional medicine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Chronic diseases are rising and driving demand for innovative health solutions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Helping others achieve better health creates long-term, loyal customers and a strong business foundation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People trust word-of-mouth recommendations over traditional advertising</a:t>
            </a:r>
          </a:p>
        </p:txBody>
      </p:sp>
    </p:spTree>
    <p:extLst>
      <p:ext uri="{BB962C8B-B14F-4D97-AF65-F5344CB8AC3E}">
        <p14:creationId xmlns:p14="http://schemas.microsoft.com/office/powerpoint/2010/main" val="35900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01E04-3FAE-2522-9A63-9B3C3EE2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CBD3BB-8B35-3740-1A17-2A2375AB1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CBAC7E-0B6F-AA3D-1265-68F892A1E7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47" r="9029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9DF52B-4D6F-F62B-8D63-96506BCF3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E820FC40-7D6E-E533-F93F-958305E61B84}"/>
              </a:ext>
            </a:extLst>
          </p:cNvPr>
          <p:cNvSpPr txBox="1">
            <a:spLocks/>
          </p:cNvSpPr>
          <p:nvPr/>
        </p:nvSpPr>
        <p:spPr>
          <a:xfrm>
            <a:off x="620842" y="1415066"/>
            <a:ext cx="3755951" cy="4027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3200" dirty="0">
                <a:solidFill>
                  <a:srgbClr val="164984"/>
                </a:solidFill>
              </a:rPr>
              <a:t>Network marketing in health technology industry is the perfect combination of timing, innovation, and impact —positioning you for massive success.</a:t>
            </a:r>
          </a:p>
        </p:txBody>
      </p:sp>
    </p:spTree>
    <p:extLst>
      <p:ext uri="{BB962C8B-B14F-4D97-AF65-F5344CB8AC3E}">
        <p14:creationId xmlns:p14="http://schemas.microsoft.com/office/powerpoint/2010/main" val="32042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69C34-0147-1882-F1D8-81A463A3C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BCE03F-4FBE-1BC4-31DB-C3A6C97CD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56CCE6-F4C3-6723-24AC-F3BA6313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12" r="16312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F1EB0B-B28C-7374-3F51-68A65523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What brought you here          ?">
            <a:extLst>
              <a:ext uri="{FF2B5EF4-FFF2-40B4-BE49-F238E27FC236}">
                <a16:creationId xmlns:a16="http://schemas.microsoft.com/office/drawing/2014/main" id="{5B0DBA24-55C7-8C61-7888-EC8D9622B833}"/>
              </a:ext>
            </a:extLst>
          </p:cNvPr>
          <p:cNvSpPr txBox="1">
            <a:spLocks/>
          </p:cNvSpPr>
          <p:nvPr/>
        </p:nvSpPr>
        <p:spPr>
          <a:xfrm>
            <a:off x="384047" y="1055803"/>
            <a:ext cx="5461167" cy="40341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kern="1200">
                <a:solidFill>
                  <a:srgbClr val="2B4F8B"/>
                </a:solidFill>
                <a:latin typeface="+mj-lt"/>
                <a:ea typeface="+mj-ea"/>
                <a:cs typeface="+mj-cs"/>
                <a:sym typeface="Montserrat"/>
              </a:defRPr>
            </a:lvl1pPr>
          </a:lstStyle>
          <a:p>
            <a:pPr algn="l"/>
            <a:r>
              <a:rPr lang="en-US" sz="7200" b="1" dirty="0">
                <a:solidFill>
                  <a:srgbClr val="002060"/>
                </a:solidFill>
              </a:rPr>
              <a:t>What’s the cost if you don’t take action today?</a:t>
            </a:r>
            <a:endParaRPr lang="en-US" sz="7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2B46E-CFD2-6D52-3019-99C4E52F9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F4B90A-4B4D-1F0A-D4F7-12275C4E8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FC4804-4DBD-C865-E12E-E9AADDD9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91" r="8001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EAB9FE-A7EE-73E9-4D4D-48241C4B0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7BCA0B4C-3E3F-887F-DEF7-306540B83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1878" y="1239520"/>
            <a:ext cx="4572316" cy="39583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5400" b="1" dirty="0">
                <a:solidFill>
                  <a:srgbClr val="002060"/>
                </a:solidFill>
              </a:rPr>
              <a:t>Is it worth the cost of a cup of coffee a day?</a:t>
            </a:r>
            <a:br>
              <a:rPr lang="en-US" sz="4800" b="1" dirty="0">
                <a:solidFill>
                  <a:srgbClr val="002060"/>
                </a:solidFill>
              </a:rPr>
            </a:b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With a no risk 30-day guarantee</a:t>
            </a:r>
          </a:p>
        </p:txBody>
      </p:sp>
    </p:spTree>
    <p:extLst>
      <p:ext uri="{BB962C8B-B14F-4D97-AF65-F5344CB8AC3E}">
        <p14:creationId xmlns:p14="http://schemas.microsoft.com/office/powerpoint/2010/main" val="21419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8779-CE32-9F8A-8445-5F2ACD6C7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D7DF6F-E95E-49ED-1E65-B99ED7306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FDCFE-C04A-D13C-0BE9-025381AA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62" r="17124" b="637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BCCC49-D4BC-A2FA-597D-92FD7540B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0B1002-95C6-5E0D-1E90-AC055694027B}"/>
              </a:ext>
            </a:extLst>
          </p:cNvPr>
          <p:cNvSpPr txBox="1"/>
          <p:nvPr/>
        </p:nvSpPr>
        <p:spPr>
          <a:xfrm>
            <a:off x="384048" y="642855"/>
            <a:ext cx="739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+mj-lt"/>
              </a:rPr>
              <a:t>Three Ways to Get Started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AEBBC6C-20F3-62D4-01F9-E6D64F65C1D5}"/>
              </a:ext>
            </a:extLst>
          </p:cNvPr>
          <p:cNvSpPr txBox="1">
            <a:spLocks/>
          </p:cNvSpPr>
          <p:nvPr/>
        </p:nvSpPr>
        <p:spPr>
          <a:xfrm>
            <a:off x="384047" y="1614696"/>
            <a:ext cx="5818789" cy="364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164984"/>
                </a:solidFill>
              </a:rPr>
              <a:t>Retail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64984"/>
                </a:solidFill>
              </a:rPr>
              <a:t>$149.95 one month of X39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164984"/>
                </a:solidFill>
              </a:rPr>
              <a:t>Preferred Customer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64984"/>
                </a:solidFill>
              </a:rPr>
              <a:t>$99.95 one month of X39 (save $50)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64984"/>
                </a:solidFill>
              </a:rPr>
              <a:t>Monthly subscription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64984"/>
                </a:solidFill>
              </a:rPr>
              <a:t>No long-term commitment required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7AFE0-35FA-ADB9-DC57-1221491B389B}"/>
              </a:ext>
            </a:extLst>
          </p:cNvPr>
          <p:cNvSpPr txBox="1"/>
          <p:nvPr/>
        </p:nvSpPr>
        <p:spPr>
          <a:xfrm>
            <a:off x="384047" y="5693790"/>
            <a:ext cx="533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164984"/>
                </a:solidFill>
              </a:rPr>
              <a:t>Risk Free 30-day Money-Back Guarantee!</a:t>
            </a:r>
          </a:p>
        </p:txBody>
      </p:sp>
    </p:spTree>
    <p:extLst>
      <p:ext uri="{BB962C8B-B14F-4D97-AF65-F5344CB8AC3E}">
        <p14:creationId xmlns:p14="http://schemas.microsoft.com/office/powerpoint/2010/main" val="16868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06F0-B951-EFA0-1F68-7A88F6847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482E03-40FE-0555-489E-A0ED1EE76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0CB99C-7A29-53A1-FD6A-B4A36772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26" r="24647" b="580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EB60E8-78C5-119B-6648-B9F07725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92C57-A3E1-39EF-54D9-A18E5815EC01}"/>
              </a:ext>
            </a:extLst>
          </p:cNvPr>
          <p:cNvSpPr txBox="1"/>
          <p:nvPr/>
        </p:nvSpPr>
        <p:spPr>
          <a:xfrm>
            <a:off x="384048" y="642855"/>
            <a:ext cx="739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+mj-lt"/>
              </a:rPr>
              <a:t>Three Ways to Get Started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52ED60B-0422-4C70-97C9-E17D9774F328}"/>
              </a:ext>
            </a:extLst>
          </p:cNvPr>
          <p:cNvSpPr txBox="1">
            <a:spLocks/>
          </p:cNvSpPr>
          <p:nvPr/>
        </p:nvSpPr>
        <p:spPr>
          <a:xfrm>
            <a:off x="384047" y="1614696"/>
            <a:ext cx="6459813" cy="2918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3"/>
            </a:pPr>
            <a:r>
              <a:rPr lang="en-US" dirty="0">
                <a:solidFill>
                  <a:srgbClr val="164984"/>
                </a:solidFill>
              </a:rPr>
              <a:t>Wholesale (Brand Partner)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64984"/>
                </a:solidFill>
              </a:rPr>
              <a:t>3 starter kits to choose from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64984"/>
                </a:solidFill>
              </a:rPr>
              <a:t>Optional monthly subscription,</a:t>
            </a:r>
            <a:br>
              <a:rPr lang="en-US" dirty="0">
                <a:solidFill>
                  <a:srgbClr val="164984"/>
                </a:solidFill>
              </a:rPr>
            </a:br>
            <a:r>
              <a:rPr lang="en-US" dirty="0">
                <a:solidFill>
                  <a:srgbClr val="164984"/>
                </a:solidFill>
              </a:rPr>
              <a:t>but recommended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164984"/>
                </a:solidFill>
              </a:rPr>
              <a:t>Get paid weekly when you share</a:t>
            </a:r>
          </a:p>
          <a:p>
            <a:pPr marL="457189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>
                <a:solidFill>
                  <a:srgbClr val="164984"/>
                </a:solidFill>
              </a:rPr>
              <a:t>   and so much more!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97AA3-A430-F1FF-8E13-5F6284176866}"/>
              </a:ext>
            </a:extLst>
          </p:cNvPr>
          <p:cNvSpPr txBox="1"/>
          <p:nvPr/>
        </p:nvSpPr>
        <p:spPr>
          <a:xfrm>
            <a:off x="384047" y="5693790"/>
            <a:ext cx="533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164984"/>
                </a:solidFill>
              </a:rPr>
              <a:t>Risk Free 30-day Money-Back Guarantee!</a:t>
            </a:r>
          </a:p>
        </p:txBody>
      </p:sp>
    </p:spTree>
    <p:extLst>
      <p:ext uri="{BB962C8B-B14F-4D97-AF65-F5344CB8AC3E}">
        <p14:creationId xmlns:p14="http://schemas.microsoft.com/office/powerpoint/2010/main" val="333922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E068DFA-640E-058C-3304-6030FA707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CA1F34-54D2-26EB-07B5-32ED6C40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24" r="14124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4049B4-AD56-469D-A974-53DB9209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21D965-AAF4-7517-E930-001380FAB0D4}"/>
              </a:ext>
            </a:extLst>
          </p:cNvPr>
          <p:cNvSpPr/>
          <p:nvPr/>
        </p:nvSpPr>
        <p:spPr>
          <a:xfrm>
            <a:off x="4306868" y="2851844"/>
            <a:ext cx="3093549" cy="3001479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6" tIns="234696" rIns="312928" bIns="352044" numCol="1" spcCol="1270" anchor="t" anchorCtr="0">
            <a:noAutofit/>
          </a:bodyPr>
          <a:lstStyle/>
          <a:p>
            <a:pPr marL="285750" lvl="1" indent="-285750" algn="l" defTabSz="1955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4400" kern="1200" dirty="0"/>
          </a:p>
          <a:p>
            <a:pPr marL="285750" lvl="1" indent="-285750" algn="l" defTabSz="1955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4400" kern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01EF2-925B-9579-CCBA-B28188877A10}"/>
              </a:ext>
            </a:extLst>
          </p:cNvPr>
          <p:cNvSpPr txBox="1"/>
          <p:nvPr/>
        </p:nvSpPr>
        <p:spPr>
          <a:xfrm>
            <a:off x="168483" y="3646469"/>
            <a:ext cx="23611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$295</a:t>
            </a:r>
          </a:p>
          <a:p>
            <a:pPr algn="ctr"/>
            <a:endParaRPr lang="en-US" sz="2400" b="1" dirty="0"/>
          </a:p>
          <a:p>
            <a:pPr algn="ctr"/>
            <a:r>
              <a:rPr lang="en-US" sz="1600" b="1" dirty="0"/>
              <a:t>(3) X39 Sleeves</a:t>
            </a:r>
            <a:br>
              <a:rPr lang="en-US" sz="1600" b="1" dirty="0"/>
            </a:br>
            <a:r>
              <a:rPr lang="en-US" sz="1600" b="1" dirty="0"/>
              <a:t>(90 patches)</a:t>
            </a:r>
          </a:p>
          <a:p>
            <a:pPr algn="ctr"/>
            <a:r>
              <a:rPr lang="en-US" sz="1600" b="1" dirty="0"/>
              <a:t>Or Mix &amp; Match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6B04B-20AD-02BC-21A3-A7B93A6FD33A}"/>
              </a:ext>
            </a:extLst>
          </p:cNvPr>
          <p:cNvSpPr txBox="1"/>
          <p:nvPr/>
        </p:nvSpPr>
        <p:spPr>
          <a:xfrm>
            <a:off x="3081906" y="3646469"/>
            <a:ext cx="25952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$535</a:t>
            </a:r>
          </a:p>
          <a:p>
            <a:pPr algn="ctr"/>
            <a:endParaRPr lang="en-US" sz="2400" b="1" dirty="0"/>
          </a:p>
          <a:p>
            <a:pPr algn="ctr"/>
            <a:r>
              <a:rPr lang="en-US" sz="1600" b="1" dirty="0"/>
              <a:t>(6) X39 Sleeves</a:t>
            </a:r>
          </a:p>
          <a:p>
            <a:pPr algn="ctr"/>
            <a:r>
              <a:rPr lang="en-US" sz="1600" b="1" dirty="0"/>
              <a:t>(180 patches)</a:t>
            </a:r>
          </a:p>
          <a:p>
            <a:pPr algn="ctr"/>
            <a:r>
              <a:rPr lang="en-US" sz="1600" b="1" dirty="0"/>
              <a:t>Or Mix &amp; Match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AE3D05-356B-AE59-B964-2BF261F74874}"/>
              </a:ext>
            </a:extLst>
          </p:cNvPr>
          <p:cNvSpPr txBox="1"/>
          <p:nvPr/>
        </p:nvSpPr>
        <p:spPr>
          <a:xfrm>
            <a:off x="6409187" y="3646469"/>
            <a:ext cx="2336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$1750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(20) X39 Sleeves</a:t>
            </a:r>
          </a:p>
          <a:p>
            <a:pPr algn="ctr"/>
            <a:r>
              <a:rPr lang="en-US" sz="1600" b="1" dirty="0"/>
              <a:t>(600 patches)</a:t>
            </a:r>
          </a:p>
          <a:p>
            <a:pPr algn="ctr"/>
            <a:r>
              <a:rPr lang="en-US" sz="1600" b="1" dirty="0"/>
              <a:t>Or Mix &amp; Match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B4C489-901F-9DD1-C55F-AC8748BD898B}"/>
              </a:ext>
            </a:extLst>
          </p:cNvPr>
          <p:cNvSpPr txBox="1"/>
          <p:nvPr/>
        </p:nvSpPr>
        <p:spPr>
          <a:xfrm>
            <a:off x="2185766" y="417851"/>
            <a:ext cx="6332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+mj-lt"/>
              </a:rPr>
              <a:t>Wholesale Starter Packs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D4636-64CA-DD8D-2DC6-A390AD0733CC}"/>
              </a:ext>
            </a:extLst>
          </p:cNvPr>
          <p:cNvSpPr txBox="1"/>
          <p:nvPr/>
        </p:nvSpPr>
        <p:spPr>
          <a:xfrm>
            <a:off x="5474208" y="6429080"/>
            <a:ext cx="142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Shape 47">
            <a:extLst>
              <a:ext uri="{FF2B5EF4-FFF2-40B4-BE49-F238E27FC236}">
                <a16:creationId xmlns:a16="http://schemas.microsoft.com/office/drawing/2014/main" id="{B84B6A6B-10C3-4C32-795D-D26B8A8C842F}"/>
              </a:ext>
            </a:extLst>
          </p:cNvPr>
          <p:cNvSpPr/>
          <p:nvPr/>
        </p:nvSpPr>
        <p:spPr>
          <a:xfrm>
            <a:off x="868558" y="5771495"/>
            <a:ext cx="7323885" cy="55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lnSpc>
                <a:spcPct val="120000"/>
              </a:lnSpc>
              <a:defRPr sz="3200" b="1" spc="160">
                <a:solidFill>
                  <a:srgbClr val="949796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/>
            <a:r>
              <a:rPr lang="en-US" sz="2800" b="0" spc="80" dirty="0">
                <a:solidFill>
                  <a:srgbClr val="145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a monthly subscription of X39 for $99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DE73B0-4987-8A68-E30A-D85A10C44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35" y="1771596"/>
            <a:ext cx="1803400" cy="1790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0E04C3-5D8A-1D39-37F8-90484B133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691" y="1758896"/>
            <a:ext cx="1803400" cy="1803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EF9323-C647-580C-05E6-113F8FDAE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208" y="1758896"/>
            <a:ext cx="1803400" cy="1803400"/>
          </a:xfrm>
          <a:prstGeom prst="rect">
            <a:avLst/>
          </a:prstGeom>
        </p:spPr>
      </p:pic>
      <p:pic>
        <p:nvPicPr>
          <p:cNvPr id="3" name="Picture 2" descr="A gold star with a star and ribbon on a black background&#10;&#10;Description automatically generated">
            <a:extLst>
              <a:ext uri="{FF2B5EF4-FFF2-40B4-BE49-F238E27FC236}">
                <a16:creationId xmlns:a16="http://schemas.microsoft.com/office/drawing/2014/main" id="{EC0CAB13-CFD0-EC52-5DCC-798B59C32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558" y="351506"/>
            <a:ext cx="1317209" cy="1317209"/>
          </a:xfrm>
          <a:prstGeom prst="rect">
            <a:avLst/>
          </a:prstGeom>
        </p:spPr>
      </p:pic>
      <p:sp>
        <p:nvSpPr>
          <p:cNvPr id="2" name="Shape 47">
            <a:extLst>
              <a:ext uri="{FF2B5EF4-FFF2-40B4-BE49-F238E27FC236}">
                <a16:creationId xmlns:a16="http://schemas.microsoft.com/office/drawing/2014/main" id="{FECEAAFD-2F44-AEA5-5E6D-1BFF18CE2BDA}"/>
              </a:ext>
            </a:extLst>
          </p:cNvPr>
          <p:cNvSpPr/>
          <p:nvPr/>
        </p:nvSpPr>
        <p:spPr>
          <a:xfrm>
            <a:off x="2334577" y="1040487"/>
            <a:ext cx="4302691" cy="55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lnSpc>
                <a:spcPct val="120000"/>
              </a:lnSpc>
              <a:defRPr sz="3200" b="1" spc="160">
                <a:solidFill>
                  <a:srgbClr val="949796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r>
              <a:rPr lang="en-US" sz="2800" b="0" spc="80" dirty="0">
                <a:solidFill>
                  <a:srgbClr val="1450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1-time introductory order</a:t>
            </a:r>
          </a:p>
        </p:txBody>
      </p:sp>
    </p:spTree>
    <p:extLst>
      <p:ext uri="{BB962C8B-B14F-4D97-AF65-F5344CB8AC3E}">
        <p14:creationId xmlns:p14="http://schemas.microsoft.com/office/powerpoint/2010/main" val="200843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EDE63-65EA-3466-4F2C-0AB07B0B7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2A857DC-ADCF-DECB-1BAF-F2932DDE6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F0031-2683-D571-CE02-46834246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24" r="14124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A35D57-74C2-7F5B-BD8A-F2D9FB8F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52A96-8082-D28F-BF48-DEA3C97FCD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4310" y="1296988"/>
            <a:ext cx="6825087" cy="63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900" cap="none" dirty="0">
                <a:solidFill>
                  <a:srgbClr val="164984"/>
                </a:solidFill>
              </a:rPr>
              <a:t>The Dynamic Duo Core Pack</a:t>
            </a:r>
            <a:endParaRPr lang="en-US" sz="2800" dirty="0">
              <a:solidFill>
                <a:srgbClr val="164984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4AD7BC-6A7E-ED1F-FE09-23FFBB77452F}"/>
              </a:ext>
            </a:extLst>
          </p:cNvPr>
          <p:cNvSpPr txBox="1">
            <a:spLocks/>
          </p:cNvSpPr>
          <p:nvPr/>
        </p:nvSpPr>
        <p:spPr>
          <a:xfrm>
            <a:off x="914368" y="162606"/>
            <a:ext cx="8488773" cy="112515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189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How to get the best results</a:t>
            </a:r>
          </a:p>
        </p:txBody>
      </p:sp>
      <p:pic>
        <p:nvPicPr>
          <p:cNvPr id="2" name="LifeWaveX39_Sleeve.png" descr="LifeWaveX39_Sleeve.png">
            <a:extLst>
              <a:ext uri="{FF2B5EF4-FFF2-40B4-BE49-F238E27FC236}">
                <a16:creationId xmlns:a16="http://schemas.microsoft.com/office/drawing/2014/main" id="{E71C8A94-01D6-B37A-DEF1-0F8D72FC1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25" y="1946407"/>
            <a:ext cx="4633905" cy="331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LW_product_shot_Aeon_EU.png" descr="LW_product_shot_Aeon_EU.png">
            <a:extLst>
              <a:ext uri="{FF2B5EF4-FFF2-40B4-BE49-F238E27FC236}">
                <a16:creationId xmlns:a16="http://schemas.microsoft.com/office/drawing/2014/main" id="{173B9591-6269-5E9C-133B-004CEBCA0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835" y="1946437"/>
            <a:ext cx="4481414" cy="373451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nti- Inflammation…">
            <a:extLst>
              <a:ext uri="{FF2B5EF4-FFF2-40B4-BE49-F238E27FC236}">
                <a16:creationId xmlns:a16="http://schemas.microsoft.com/office/drawing/2014/main" id="{55CA42F4-7B50-8906-E8DA-8DBBB5437070}"/>
              </a:ext>
            </a:extLst>
          </p:cNvPr>
          <p:cNvSpPr txBox="1"/>
          <p:nvPr/>
        </p:nvSpPr>
        <p:spPr>
          <a:xfrm>
            <a:off x="5633835" y="4851721"/>
            <a:ext cx="4356240" cy="96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Autofit/>
          </a:bodyPr>
          <a:lstStyle/>
          <a:p>
            <a:pPr algn="ctr">
              <a:spcBef>
                <a:spcPts val="1600"/>
              </a:spcBef>
              <a:defRPr sz="5200" cap="none" spc="0"/>
            </a:pPr>
            <a:r>
              <a:rPr sz="2400" dirty="0"/>
              <a:t>Anti-Inflammation</a:t>
            </a:r>
            <a:br>
              <a:rPr lang="en-US" sz="2400" dirty="0"/>
            </a:br>
            <a:r>
              <a:rPr sz="2400" dirty="0"/>
              <a:t>(</a:t>
            </a:r>
            <a:r>
              <a:rPr lang="en-US" sz="2400" dirty="0"/>
              <a:t>4</a:t>
            </a:r>
            <a:r>
              <a:rPr sz="2400" dirty="0"/>
              <a:t>) sleeve</a:t>
            </a:r>
            <a:r>
              <a:rPr lang="en-US" sz="2400" dirty="0"/>
              <a:t>s</a:t>
            </a:r>
            <a:r>
              <a:rPr sz="2400" dirty="0"/>
              <a:t>, </a:t>
            </a:r>
            <a:r>
              <a:rPr lang="en-US" sz="2400" dirty="0"/>
              <a:t>12</a:t>
            </a:r>
            <a:r>
              <a:rPr sz="2400" dirty="0"/>
              <a:t>0 </a:t>
            </a:r>
            <a:r>
              <a:rPr lang="en-US" sz="2400" dirty="0"/>
              <a:t>days</a:t>
            </a:r>
            <a:endParaRPr sz="2400" dirty="0"/>
          </a:p>
        </p:txBody>
      </p:sp>
      <p:sp>
        <p:nvSpPr>
          <p:cNvPr id="7" name="Stem Cell Activation…">
            <a:extLst>
              <a:ext uri="{FF2B5EF4-FFF2-40B4-BE49-F238E27FC236}">
                <a16:creationId xmlns:a16="http://schemas.microsoft.com/office/drawing/2014/main" id="{3B210720-EA8A-219B-E863-BCD2CDAA995A}"/>
              </a:ext>
            </a:extLst>
          </p:cNvPr>
          <p:cNvSpPr txBox="1"/>
          <p:nvPr/>
        </p:nvSpPr>
        <p:spPr>
          <a:xfrm>
            <a:off x="429425" y="4851721"/>
            <a:ext cx="4356240" cy="96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Autofit/>
          </a:bodyPr>
          <a:lstStyle/>
          <a:p>
            <a:pPr algn="ctr">
              <a:spcBef>
                <a:spcPts val="1600"/>
              </a:spcBef>
              <a:defRPr sz="5200" cap="none" spc="0"/>
            </a:pPr>
            <a:r>
              <a:rPr sz="2400" dirty="0"/>
              <a:t>Stem Cell</a:t>
            </a:r>
            <a:r>
              <a:rPr lang="en-US" sz="2400" dirty="0"/>
              <a:t> </a:t>
            </a:r>
            <a:r>
              <a:rPr sz="2400" dirty="0"/>
              <a:t>Activation</a:t>
            </a:r>
            <a:br>
              <a:rPr lang="en-US" sz="2400" dirty="0"/>
            </a:br>
            <a:r>
              <a:rPr sz="2400" dirty="0"/>
              <a:t>(</a:t>
            </a:r>
            <a:r>
              <a:rPr lang="en-US" sz="2400" dirty="0"/>
              <a:t>1</a:t>
            </a:r>
            <a:r>
              <a:rPr sz="2400" dirty="0">
                <a:solidFill>
                  <a:srgbClr val="164984"/>
                </a:solidFill>
              </a:rPr>
              <a:t>)</a:t>
            </a:r>
            <a:r>
              <a:rPr sz="2400" dirty="0"/>
              <a:t> sleeve, </a:t>
            </a:r>
            <a:r>
              <a:rPr lang="en-US" sz="2400" dirty="0"/>
              <a:t>3</a:t>
            </a:r>
            <a:r>
              <a:rPr sz="2400" dirty="0"/>
              <a:t>0 </a:t>
            </a:r>
            <a:r>
              <a:rPr lang="en-US" sz="2400" dirty="0"/>
              <a:t>day</a:t>
            </a:r>
            <a:r>
              <a:rPr sz="2400" dirty="0"/>
              <a:t>s</a:t>
            </a:r>
          </a:p>
        </p:txBody>
      </p:sp>
      <p:sp>
        <p:nvSpPr>
          <p:cNvPr id="10" name="Shape 47">
            <a:extLst>
              <a:ext uri="{FF2B5EF4-FFF2-40B4-BE49-F238E27FC236}">
                <a16:creationId xmlns:a16="http://schemas.microsoft.com/office/drawing/2014/main" id="{F85CA78A-E8D3-47C8-C63D-2DF9C35A91C0}"/>
              </a:ext>
            </a:extLst>
          </p:cNvPr>
          <p:cNvSpPr/>
          <p:nvPr/>
        </p:nvSpPr>
        <p:spPr>
          <a:xfrm>
            <a:off x="1299578" y="5991541"/>
            <a:ext cx="8083593" cy="55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lnSpc>
                <a:spcPct val="120000"/>
              </a:lnSpc>
              <a:defRPr sz="3200" b="1" spc="160">
                <a:solidFill>
                  <a:srgbClr val="949796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/>
            <a:r>
              <a:rPr lang="en-US" sz="2800" b="0" spc="80" dirty="0">
                <a:solidFill>
                  <a:srgbClr val="1649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a monthly subscription of (1) X39 for $99</a:t>
            </a:r>
          </a:p>
        </p:txBody>
      </p:sp>
    </p:spTree>
    <p:extLst>
      <p:ext uri="{BB962C8B-B14F-4D97-AF65-F5344CB8AC3E}">
        <p14:creationId xmlns:p14="http://schemas.microsoft.com/office/powerpoint/2010/main" val="7245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193F7-38AF-A24D-6433-9478E8174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85" b="95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6ECCF5-E4AE-DEEB-9EB3-82A48F87AA56}"/>
              </a:ext>
            </a:extLst>
          </p:cNvPr>
          <p:cNvSpPr txBox="1">
            <a:spLocks/>
          </p:cNvSpPr>
          <p:nvPr/>
        </p:nvSpPr>
        <p:spPr>
          <a:xfrm>
            <a:off x="4515471" y="2781992"/>
            <a:ext cx="6766422" cy="1893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 dirty="0">
                <a:solidFill>
                  <a:schemeClr val="bg1"/>
                </a:solidFill>
              </a:rPr>
              <a:t>HEALTH &amp; WEALTH TESTIMONIALS</a:t>
            </a:r>
          </a:p>
        </p:txBody>
      </p:sp>
    </p:spTree>
    <p:extLst>
      <p:ext uri="{BB962C8B-B14F-4D97-AF65-F5344CB8AC3E}">
        <p14:creationId xmlns:p14="http://schemas.microsoft.com/office/powerpoint/2010/main" val="15165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B0280-0DE4-AE3D-4072-686C19C9F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6DD772-3353-6374-2C73-4287945E6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08B17F-718E-8D77-E5B7-694037CA0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75" r="20079"/>
          <a:stretch/>
        </p:blipFill>
        <p:spPr>
          <a:xfrm flipH="1"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4C616C-79B2-1D26-FBE7-EB3332C96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7F867F04-F5A9-F175-A8DC-0035CA2D9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749808"/>
            <a:ext cx="5521452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Your Health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The Silent Burden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F27AF423-3556-6530-CD00-95B4BFD8FB2B}"/>
              </a:ext>
            </a:extLst>
          </p:cNvPr>
          <p:cNvSpPr txBox="1">
            <a:spLocks/>
          </p:cNvSpPr>
          <p:nvPr/>
        </p:nvSpPr>
        <p:spPr>
          <a:xfrm>
            <a:off x="532713" y="1953856"/>
            <a:ext cx="5761615" cy="438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Medical debt is growing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Rising cost of healthcare and insurance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Increasing poor/chronic health 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Stress and burnout are at an</a:t>
            </a:r>
            <a:br>
              <a:rPr lang="en-US" dirty="0">
                <a:solidFill>
                  <a:srgbClr val="164984"/>
                </a:solidFill>
              </a:rPr>
            </a:br>
            <a:r>
              <a:rPr lang="en-US" dirty="0">
                <a:solidFill>
                  <a:srgbClr val="164984"/>
                </a:solidFill>
              </a:rPr>
              <a:t>all time high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Preventative healthcare can be costly</a:t>
            </a:r>
          </a:p>
        </p:txBody>
      </p:sp>
    </p:spTree>
    <p:extLst>
      <p:ext uri="{BB962C8B-B14F-4D97-AF65-F5344CB8AC3E}">
        <p14:creationId xmlns:p14="http://schemas.microsoft.com/office/powerpoint/2010/main" val="37535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0CD9D-4AAF-DA12-D77A-2133054C1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9292EE-2FF7-8036-60E4-997F49C1D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B7DD3-3527-3AB0-9D8C-89B4E9A694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86" r="17584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222CF5-D627-D8C5-D66B-FFFA1DBE9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4A3896-4805-1C5A-4B3A-633A27DD51E6}"/>
              </a:ext>
            </a:extLst>
          </p:cNvPr>
          <p:cNvSpPr txBox="1">
            <a:spLocks/>
          </p:cNvSpPr>
          <p:nvPr/>
        </p:nvSpPr>
        <p:spPr>
          <a:xfrm>
            <a:off x="384048" y="566928"/>
            <a:ext cx="7587975" cy="14054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r" defTabSz="457189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Your Health, Time &amp; Financial Freedom is Waiting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7EBF5-1C9E-6C0D-8ED6-9AAA1923071E}"/>
              </a:ext>
            </a:extLst>
          </p:cNvPr>
          <p:cNvSpPr txBox="1"/>
          <p:nvPr/>
        </p:nvSpPr>
        <p:spPr>
          <a:xfrm>
            <a:off x="394576" y="2286000"/>
            <a:ext cx="61960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rgbClr val="145091"/>
                </a:solidFill>
              </a:rPr>
              <a:t>Get back with the person who invited you and get your questions answered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rgbClr val="145091"/>
                </a:solidFill>
              </a:rPr>
              <a:t>Commit to try X39… and with our Risk Free 30-Day Guarantee you have nothing to lose and your health to gain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rgbClr val="145091"/>
                </a:solidFill>
              </a:rPr>
              <a:t>Enjoy enhanced quality of life… change the trajectory of your aging </a:t>
            </a:r>
            <a:r>
              <a:rPr lang="en-US" sz="2400" i="1" u="sng" dirty="0">
                <a:solidFill>
                  <a:srgbClr val="145091"/>
                </a:solidFill>
              </a:rPr>
              <a:t>and</a:t>
            </a:r>
            <a:r>
              <a:rPr lang="en-US" sz="2400" dirty="0">
                <a:solidFill>
                  <a:srgbClr val="145091"/>
                </a:solidFill>
              </a:rPr>
              <a:t> your finances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rgbClr val="145091"/>
                </a:solidFill>
              </a:rPr>
              <a:t>Share the good news about X39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rgbClr val="145091"/>
                </a:solidFill>
              </a:rPr>
              <a:t>Join our global wellness community</a:t>
            </a:r>
          </a:p>
        </p:txBody>
      </p:sp>
    </p:spTree>
    <p:extLst>
      <p:ext uri="{BB962C8B-B14F-4D97-AF65-F5344CB8AC3E}">
        <p14:creationId xmlns:p14="http://schemas.microsoft.com/office/powerpoint/2010/main" val="10250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3531E-40DB-75F1-5952-C9BA7B61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4580-519A-0776-AC31-1E9A19EA7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ED70BB-FA64-643E-DE28-6153EB83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41" t="38973" r="23704" b="520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766220-1B24-9C73-6FE1-FD2FF6110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781C9F74-701F-A33F-3492-D9948CC878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1590855"/>
            <a:ext cx="4572316" cy="15213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Thank you for your time!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D22AC589-0B81-B2C7-C47B-66B498854145}"/>
              </a:ext>
            </a:extLst>
          </p:cNvPr>
          <p:cNvSpPr txBox="1">
            <a:spLocks/>
          </p:cNvSpPr>
          <p:nvPr/>
        </p:nvSpPr>
        <p:spPr>
          <a:xfrm>
            <a:off x="384047" y="3316111"/>
            <a:ext cx="5847419" cy="1703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r>
              <a:rPr lang="en-US" b="1" dirty="0">
                <a:solidFill>
                  <a:srgbClr val="164984"/>
                </a:solidFill>
              </a:rPr>
              <a:t>Your journey to health and wealth starts here.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r>
              <a:rPr lang="en-US" dirty="0">
                <a:solidFill>
                  <a:srgbClr val="164984"/>
                </a:solidFill>
              </a:rPr>
              <a:t>Please reach out to the person who invited you this evening.</a:t>
            </a:r>
          </a:p>
        </p:txBody>
      </p:sp>
    </p:spTree>
    <p:extLst>
      <p:ext uri="{BB962C8B-B14F-4D97-AF65-F5344CB8AC3E}">
        <p14:creationId xmlns:p14="http://schemas.microsoft.com/office/powerpoint/2010/main" val="3460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1E070-C33D-B870-EF21-8AA99C13B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B826AF-0D95-CCFB-C8A1-A77D38E9F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CCAD35-1D89-11F2-3A7A-FADFEC9692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23" r="16323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6C03A2-E97C-0364-68C3-38E83D6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75A404BD-19BE-2F6F-C95C-ED7E33D2F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749808"/>
            <a:ext cx="5521452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Time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Our Most Limited Resource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B5EB584F-5E72-56A0-B827-E7F72539D4ED}"/>
              </a:ext>
            </a:extLst>
          </p:cNvPr>
          <p:cNvSpPr txBox="1">
            <a:spLocks/>
          </p:cNvSpPr>
          <p:nvPr/>
        </p:nvSpPr>
        <p:spPr>
          <a:xfrm>
            <a:off x="532713" y="1953856"/>
            <a:ext cx="6249087" cy="438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People are working longer hours for less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Purchasing power is decreasing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Over 44% of Americans have a</a:t>
            </a:r>
            <a:br>
              <a:rPr lang="en-US" dirty="0">
                <a:solidFill>
                  <a:srgbClr val="164984"/>
                </a:solidFill>
              </a:rPr>
            </a:br>
            <a:r>
              <a:rPr lang="en-US" dirty="0">
                <a:solidFill>
                  <a:srgbClr val="164984"/>
                </a:solidFill>
              </a:rPr>
              <a:t>second job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Job security is disappearing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The average American spends 54 hours per year stuck in traffic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Work-life balance has become a myth</a:t>
            </a:r>
          </a:p>
        </p:txBody>
      </p:sp>
    </p:spTree>
    <p:extLst>
      <p:ext uri="{BB962C8B-B14F-4D97-AF65-F5344CB8AC3E}">
        <p14:creationId xmlns:p14="http://schemas.microsoft.com/office/powerpoint/2010/main" val="9353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1225B-E08D-EAF0-D9EC-7D0D643C9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B3B26B-96D1-F759-4264-D9217504F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F2C394-A0EF-C509-4C7A-59F3309961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77" r="20241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FBFDEB-CBAE-DA08-3184-12366210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55C8A1A5-7DAC-9D25-C32C-CEAAE2A99E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749808"/>
            <a:ext cx="5521452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Finances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The Great Wealth Divide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14B0696B-E2E0-6F11-A332-DA727288DE6D}"/>
              </a:ext>
            </a:extLst>
          </p:cNvPr>
          <p:cNvSpPr txBox="1">
            <a:spLocks/>
          </p:cNvSpPr>
          <p:nvPr/>
        </p:nvSpPr>
        <p:spPr>
          <a:xfrm>
            <a:off x="532713" y="1953856"/>
            <a:ext cx="6249087" cy="438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The cost of living is outpacing wages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Homeownership is slipping away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The wealth gap is growing 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Retirement is becoming less attainable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Medical expenses are pushing people into bankruptcy</a:t>
            </a:r>
          </a:p>
        </p:txBody>
      </p:sp>
    </p:spTree>
    <p:extLst>
      <p:ext uri="{BB962C8B-B14F-4D97-AF65-F5344CB8AC3E}">
        <p14:creationId xmlns:p14="http://schemas.microsoft.com/office/powerpoint/2010/main" val="17112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5242-9A79-1B90-3E0C-0DFE50008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70143-2E7C-5FC4-F3CB-057A5A8DF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8698C-892E-035D-DBE8-6034F7A4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58" r="17034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99C459-878F-F4A6-5901-6D9ED2795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C6963475-2CEC-677A-B93E-7B0A8E47D1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749808"/>
            <a:ext cx="5813552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Freedom</a:t>
            </a: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The Dream that’s Slipping Away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CB2DBD06-472D-3507-7E1F-82C5E53F4775}"/>
              </a:ext>
            </a:extLst>
          </p:cNvPr>
          <p:cNvSpPr txBox="1">
            <a:spLocks/>
          </p:cNvSpPr>
          <p:nvPr/>
        </p:nvSpPr>
        <p:spPr>
          <a:xfrm>
            <a:off x="532713" y="1953856"/>
            <a:ext cx="6249087" cy="438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Most people feel trapped in their jobs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The system favors the wealthy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Debt is modern-day slavery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Lack of control over one’s future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People dream of independence but don’t know how to achieve it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The desire for travel, quality family time, and financial security remains unfulfilled for many</a:t>
            </a:r>
          </a:p>
        </p:txBody>
      </p:sp>
    </p:spTree>
    <p:extLst>
      <p:ext uri="{BB962C8B-B14F-4D97-AF65-F5344CB8AC3E}">
        <p14:creationId xmlns:p14="http://schemas.microsoft.com/office/powerpoint/2010/main" val="13231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824B6-4DE6-63B7-DD38-42BDF3639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E502AA2-9B9B-66D1-E9B0-80B8CC483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89881-3E86-EFDC-7D80-777158DB3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0" r="8070"/>
          <a:stretch/>
        </p:blipFill>
        <p:spPr>
          <a:xfrm>
            <a:off x="2971800" y="-1"/>
            <a:ext cx="977679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0B1518-96AE-3573-8260-32ACC225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8BA43-9DA6-9E79-FD18-2BC2E8EC01F3}"/>
              </a:ext>
            </a:extLst>
          </p:cNvPr>
          <p:cNvSpPr txBox="1"/>
          <p:nvPr/>
        </p:nvSpPr>
        <p:spPr>
          <a:xfrm>
            <a:off x="474794" y="1580973"/>
            <a:ext cx="3635293" cy="3236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R="0" lvl="0" algn="ctr">
              <a:spcBef>
                <a:spcPts val="0"/>
              </a:spcBef>
              <a:spcAft>
                <a:spcPts val="1000"/>
              </a:spcAft>
              <a:defRPr sz="4400" b="1" i="1" kern="100">
                <a:solidFill>
                  <a:srgbClr val="164984"/>
                </a:solidFill>
                <a:cs typeface="Times New Roman" panose="02020603050405020304" pitchFamily="18" charset="0"/>
              </a:defRPr>
            </a:lvl1pPr>
          </a:lstStyle>
          <a:p>
            <a:pPr algn="l" defTabSz="914400">
              <a:spcAft>
                <a:spcPts val="1500"/>
              </a:spcAft>
            </a:pPr>
            <a:r>
              <a:rPr lang="en-US" sz="3900" b="0" i="0" kern="1200" dirty="0">
                <a:cs typeface="+mn-cs"/>
              </a:rPr>
              <a:t>If the traditional paths to success are failing, what’s the alternative?</a:t>
            </a:r>
          </a:p>
        </p:txBody>
      </p:sp>
    </p:spTree>
    <p:extLst>
      <p:ext uri="{BB962C8B-B14F-4D97-AF65-F5344CB8AC3E}">
        <p14:creationId xmlns:p14="http://schemas.microsoft.com/office/powerpoint/2010/main" val="118243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200D5-C9C0-4906-097D-E93E5026A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30ECCE-2B98-EA4F-BB04-1CC4F5B99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FEEF1-F852-0CC2-D3CC-F4546AA65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" r="15107"/>
          <a:stretch/>
        </p:blipFill>
        <p:spPr>
          <a:xfrm>
            <a:off x="2971800" y="-1"/>
            <a:ext cx="977679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B7DD44-B242-C6E7-310C-69714A620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B977-5BD7-59A1-BAA2-A14C82A52F23}"/>
              </a:ext>
            </a:extLst>
          </p:cNvPr>
          <p:cNvSpPr txBox="1"/>
          <p:nvPr/>
        </p:nvSpPr>
        <p:spPr>
          <a:xfrm>
            <a:off x="529385" y="2009104"/>
            <a:ext cx="3635293" cy="3489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R="0" lvl="0" algn="ctr">
              <a:spcBef>
                <a:spcPts val="0"/>
              </a:spcBef>
              <a:spcAft>
                <a:spcPts val="1000"/>
              </a:spcAft>
              <a:defRPr sz="4400" b="1" i="1" kern="100">
                <a:solidFill>
                  <a:srgbClr val="164984"/>
                </a:solidFill>
                <a:cs typeface="Times New Roman" panose="02020603050405020304" pitchFamily="18" charset="0"/>
              </a:defRPr>
            </a:lvl1pPr>
          </a:lstStyle>
          <a:p>
            <a:pPr algn="l" defTabSz="914400">
              <a:spcAft>
                <a:spcPts val="1500"/>
              </a:spcAft>
            </a:pPr>
            <a:r>
              <a:rPr lang="en-US" sz="3200" b="0" i="0" kern="1200" dirty="0">
                <a:cs typeface="+mn-cs"/>
              </a:rPr>
              <a:t>A proven path to take control of your future — without relying on a job, the government, or the stock market.</a:t>
            </a:r>
          </a:p>
        </p:txBody>
      </p:sp>
      <p:sp>
        <p:nvSpPr>
          <p:cNvPr id="2" name="What brought you here          ?">
            <a:extLst>
              <a:ext uri="{FF2B5EF4-FFF2-40B4-BE49-F238E27FC236}">
                <a16:creationId xmlns:a16="http://schemas.microsoft.com/office/drawing/2014/main" id="{1183CFCB-2A22-E76A-2C90-315F4F277D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749808"/>
            <a:ext cx="5521452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Network Marketing </a:t>
            </a:r>
            <a:r>
              <a:rPr lang="en-US" sz="3200" b="1" dirty="0">
                <a:solidFill>
                  <a:srgbClr val="002060"/>
                </a:solidFill>
              </a:rPr>
              <a:t>&amp; Direct Sales</a:t>
            </a:r>
          </a:p>
        </p:txBody>
      </p:sp>
    </p:spTree>
    <p:extLst>
      <p:ext uri="{BB962C8B-B14F-4D97-AF65-F5344CB8AC3E}">
        <p14:creationId xmlns:p14="http://schemas.microsoft.com/office/powerpoint/2010/main" val="33033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F0D55-9FC8-E00D-FB82-AE3D5378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A2674-865E-6828-418A-CFE559A52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6751" y="0"/>
            <a:ext cx="10115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E8BD21-82FF-D9D1-6732-ADFAA03E59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42" r="5772"/>
          <a:stretch/>
        </p:blipFill>
        <p:spPr>
          <a:xfrm>
            <a:off x="5226854" y="0"/>
            <a:ext cx="6965146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B9E9B0-3CF8-B7D0-444D-4FC0B2BBE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370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at brought you here          ?">
            <a:extLst>
              <a:ext uri="{FF2B5EF4-FFF2-40B4-BE49-F238E27FC236}">
                <a16:creationId xmlns:a16="http://schemas.microsoft.com/office/drawing/2014/main" id="{F1A594FA-63EC-547E-7F06-C602F08DE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048" y="749808"/>
            <a:ext cx="5521452" cy="1000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2B4F8B"/>
                </a:solidFill>
              </a:defRPr>
            </a:lvl1pPr>
          </a:lstStyle>
          <a:p>
            <a:pPr algn="l"/>
            <a:r>
              <a:rPr lang="en-US" sz="4800" b="1" dirty="0">
                <a:solidFill>
                  <a:srgbClr val="002060"/>
                </a:solidFill>
              </a:rPr>
              <a:t>Low Barrier to Entry </a:t>
            </a:r>
            <a:r>
              <a:rPr lang="en-US" sz="3200" b="1" dirty="0">
                <a:solidFill>
                  <a:srgbClr val="002060"/>
                </a:solidFill>
              </a:rPr>
              <a:t>High Potential for Growth</a:t>
            </a:r>
          </a:p>
        </p:txBody>
      </p:sp>
      <p:sp>
        <p:nvSpPr>
          <p:cNvPr id="13" name="Concerned about your health…">
            <a:extLst>
              <a:ext uri="{FF2B5EF4-FFF2-40B4-BE49-F238E27FC236}">
                <a16:creationId xmlns:a16="http://schemas.microsoft.com/office/drawing/2014/main" id="{86C0FE4E-78D6-4C34-393F-3A02E2495321}"/>
              </a:ext>
            </a:extLst>
          </p:cNvPr>
          <p:cNvSpPr txBox="1">
            <a:spLocks/>
          </p:cNvSpPr>
          <p:nvPr/>
        </p:nvSpPr>
        <p:spPr>
          <a:xfrm>
            <a:off x="532713" y="1953856"/>
            <a:ext cx="5761615" cy="438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No huge investment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No degrees or special skills required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Work from anywhere – </a:t>
            </a:r>
            <a:br>
              <a:rPr lang="en-US" dirty="0">
                <a:solidFill>
                  <a:srgbClr val="164984"/>
                </a:solidFill>
              </a:rPr>
            </a:br>
            <a:r>
              <a:rPr lang="en-US" dirty="0">
                <a:solidFill>
                  <a:srgbClr val="164984"/>
                </a:solidFill>
              </a:rPr>
              <a:t>No office, no commute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Work on your terms, set your own schedule and design a life you love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>
                <a:solidFill>
                  <a:srgbClr val="164984"/>
                </a:solidFill>
              </a:rPr>
              <a:t>All you need is a laptop, phone, the internet and a willingness to take action</a:t>
            </a:r>
          </a:p>
        </p:txBody>
      </p:sp>
    </p:spTree>
    <p:extLst>
      <p:ext uri="{BB962C8B-B14F-4D97-AF65-F5344CB8AC3E}">
        <p14:creationId xmlns:p14="http://schemas.microsoft.com/office/powerpoint/2010/main" val="40545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10036971</TotalTime>
  <Words>1147</Words>
  <Application>Microsoft Macintosh PowerPoint</Application>
  <PresentationFormat>Widescreen</PresentationFormat>
  <Paragraphs>150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Is the promise of prosperity and opportunity still alive?</vt:lpstr>
      <vt:lpstr>PowerPoint Presentation</vt:lpstr>
      <vt:lpstr>Your Health The Silent Burden</vt:lpstr>
      <vt:lpstr>Time Our Most Limited Resource</vt:lpstr>
      <vt:lpstr>Finances The Great Wealth Divide</vt:lpstr>
      <vt:lpstr>Freedom The Dream that’s Slipping Away</vt:lpstr>
      <vt:lpstr>PowerPoint Presentation</vt:lpstr>
      <vt:lpstr>Network Marketing &amp; Direct Sales</vt:lpstr>
      <vt:lpstr>Low Barrier to Entry High Potential for Growth</vt:lpstr>
      <vt:lpstr>Unlimited Earning Potential A Business that Pays Your Over &amp; Over</vt:lpstr>
      <vt:lpstr>Proven Systems &amp; Mentorship for Success</vt:lpstr>
      <vt:lpstr>Build Generational Wealth &amp; Legacy Income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it worth the cost of a cup of coffee a day?  With a no risk 30-day guarantee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ANNOUNCEMENT</dc:title>
  <dc:creator>David Schmidt</dc:creator>
  <cp:lastModifiedBy>Michelle Blais</cp:lastModifiedBy>
  <cp:revision>700</cp:revision>
  <cp:lastPrinted>2024-05-08T00:22:12Z</cp:lastPrinted>
  <dcterms:created xsi:type="dcterms:W3CDTF">2018-05-25T19:02:41Z</dcterms:created>
  <dcterms:modified xsi:type="dcterms:W3CDTF">2025-02-21T02:02:35Z</dcterms:modified>
</cp:coreProperties>
</file>